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6" r:id="rId2"/>
    <p:sldId id="347" r:id="rId3"/>
    <p:sldId id="256" r:id="rId4"/>
    <p:sldId id="308" r:id="rId5"/>
    <p:sldId id="310" r:id="rId6"/>
    <p:sldId id="315" r:id="rId7"/>
    <p:sldId id="314" r:id="rId8"/>
    <p:sldId id="313" r:id="rId9"/>
    <p:sldId id="312" r:id="rId10"/>
    <p:sldId id="311" r:id="rId11"/>
    <p:sldId id="318" r:id="rId12"/>
    <p:sldId id="316" r:id="rId13"/>
    <p:sldId id="336" r:id="rId14"/>
    <p:sldId id="319" r:id="rId15"/>
    <p:sldId id="321" r:id="rId16"/>
    <p:sldId id="320" r:id="rId17"/>
    <p:sldId id="337" r:id="rId18"/>
    <p:sldId id="322" r:id="rId19"/>
    <p:sldId id="327" r:id="rId20"/>
    <p:sldId id="326" r:id="rId21"/>
    <p:sldId id="338" r:id="rId22"/>
    <p:sldId id="325" r:id="rId23"/>
    <p:sldId id="339" r:id="rId24"/>
    <p:sldId id="323" r:id="rId25"/>
    <p:sldId id="324" r:id="rId26"/>
    <p:sldId id="332" r:id="rId27"/>
    <p:sldId id="331" r:id="rId28"/>
    <p:sldId id="340" r:id="rId29"/>
    <p:sldId id="341" r:id="rId30"/>
    <p:sldId id="330" r:id="rId31"/>
    <p:sldId id="329" r:id="rId32"/>
    <p:sldId id="342" r:id="rId33"/>
    <p:sldId id="328" r:id="rId34"/>
    <p:sldId id="335" r:id="rId35"/>
    <p:sldId id="343" r:id="rId36"/>
    <p:sldId id="344" r:id="rId37"/>
    <p:sldId id="334" r:id="rId38"/>
    <p:sldId id="345" r:id="rId39"/>
    <p:sldId id="333" r:id="rId40"/>
    <p:sldId id="307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2484" y="-7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pPr/>
              <a:t>02.09.2021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63" y="285750"/>
            <a:ext cx="8143875" cy="1635125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Название дисциплины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«Документационное обеспечение управления»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1988840"/>
            <a:ext cx="807243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34988" y="4221088"/>
            <a:ext cx="8143875" cy="1635125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Ф.И.О. преподавателя:</a:t>
            </a:r>
          </a:p>
          <a:p>
            <a:pPr algn="ctr">
              <a:defRPr/>
            </a:pP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Коршикова Марина Викторовна, </a:t>
            </a: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к.э.н., </a:t>
            </a: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доцент</a:t>
            </a:r>
            <a:endParaRPr lang="ru-RU" sz="2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5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делопроизводстве приказов использовалась достаточно древняя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столбцовая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техника делопроизводства»: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собирался свиток из подклеенных друг к другу листов –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столбец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необходимости вставить документ столбец расклеивался.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Наряду со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столбцовой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формой документа в приказах зародилась и начала применяться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книжная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тетрадная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форма.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Тетрадь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это лист бумаги, сложенный вдвое. Тетради собирались вместе, переплетались по мере необходимости и составляли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книги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1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тот период сформировались системы бухгалтерской, военной, дипломатической, статистической и других обосабливающихся систем документации. Все остальные документы, не сформированные ни в столбцы, ни в тетради, собирались в связки, где порой вместе оказывались самые разнообразные документы.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история делопроизводства в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XVI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вв. показывает, что в связи с созданием системы центральных и местных учреждений создаётся и система делопроизводства, складываются кадры служащих, появляются устойчивые формы документов, приёмы их составления, хранения и учёта.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17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51520" y="260648"/>
            <a:ext cx="8424937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sz="3200" b="1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КОЛЛЕЖСКОЕ ДЕЛОПРОИЗВОДСТВО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Отсутствие в приказном делопроизводстве установленного законом единообразного порядка, точных форм письменных документов, конкретных сроков их исполнения, громадное число учреждений, запутанность их взаимоотношений между собой и в управлении территориями побудили правительство искать новые формы государственного устройства.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744183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373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386603"/>
          </a:xfrm>
        </p:spPr>
        <p:txBody>
          <a:bodyPr/>
          <a:lstStyle/>
          <a:p>
            <a:pPr marL="0" lvl="0" indent="45720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Прежние учреждения – приказы – были заменены коллегиями, канцеляриями, конторами, ратушами.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45720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685800" algn="l"/>
              </a:tabLst>
            </a:pP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Первоначально каждая коллегия руководствовалась своим регламентом, затем законодательной основой реформы стал «Генеральный регламент», утверждённый Петром 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в 1720 г.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72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«Генеральный регламент» ввёл систему делопроизводства, получившую название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коллежской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названию типа учреждений. Доминирующее значение в этих учреждениях получил коллективный способ принятия решений присутствием коллегии, в состав которой входили президент, вице-президент, 3 советника, асессоры.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изданием «Генерального регламента» делопроизводство становится на твёрдую почву закона. Делопроизводственная деятельность закрепляется за самостоятельным подразделением –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канцелярией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Центральной фигурой канцелярии становится секретарь.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43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«Генеральный регламент» установил процедуру рассмотрения и решения вопроса, которая включала в себя: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вступление дела;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подготовку дела к слушанию (рассмотрению и решению);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слушание дела и принятие решения;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оформления решения и доведение его до исполнителя;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за исполнением решения;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6858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архивное хранение дел.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8567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регистрации полученных и «отпущенных» документов были разработаны с особой тщательностью. Основной целью регистрации была их охрана, но одновременно регистрационные массивы представляли собой систему научно-справочного аппарата как для контроля за исполнением документов, так и для наведения необходимых справок.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2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746643"/>
          </a:xfrm>
        </p:spPr>
        <p:txBody>
          <a:bodyPr>
            <a:normAutofit/>
          </a:bodyPr>
          <a:lstStyle/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Существенные изменения претерпевают формы документов. Для многих из них разрабатываются «генеральные формуляры» – образцы, по которым следовало их составлять.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целом делопроизводство коллегий характеризовалось значительным увеличением письменной работы и формальностей. Даже значительно увеличенные по сравнению с приказами штаты канцелярских чиновников не в силах были справиться с обилием дел.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41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/>
          <a:lstStyle/>
          <a:p>
            <a:pPr indent="457200" algn="just"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XVIII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в развитии делопроизводства – это усиление на законодательном уровне регламентации всех сторон деятельности канцелярии и учреждения в целом, формирование и закрепление общих административных начал деятельности учреждений, их структуры и штатной численности.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97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85000" lnSpcReduction="10000"/>
          </a:bodyPr>
          <a:lstStyle/>
          <a:p>
            <a:pPr marL="0" lvl="0" indent="0" algn="ctr">
              <a:lnSpc>
                <a:spcPct val="150000"/>
              </a:lnSpc>
              <a:buNone/>
              <a:tabLst>
                <a:tab pos="685800" algn="l"/>
              </a:tabLst>
            </a:pPr>
            <a:r>
              <a:rPr lang="ru-RU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ИСПОЛНИТЕЛЬНОЕ 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ДЕЛОПРОИЗВОДСТВО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1801-1811 гг. Российская империя проводит реформы высшего и центрального аппарата государственного управления.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Получили окончательное и единообразное устройство канцелярии как специальные подразделения, где было сосредоточено всё «письмоводство» (т.е. делопроизводство).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решения общих дел, относившихся ко всем департаментам, а также дел, подлежавших непосредственно разрешению министра, в каждом министерстве была создана канцелярия. Она делилась на отделения и столы, управлялась директором.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69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40403"/>
            <a:ext cx="7960369" cy="554461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Главной 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задачей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курса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Документационное обеспечение управления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является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у студентов теоретических знаний  и практических навыков необходимых для профессиональной деятельности в области документирования организационной и управленческой деятельности, направленных на обеспечение эффективного функционирования системы документооборота организации.</a:t>
            </a:r>
          </a:p>
          <a:p>
            <a:pPr algn="ctr"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934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Весь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 делопроизводства делится на следующие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этапы: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вступления дел;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движение их; или собственно так называемое производство;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отправление дел;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ревизия;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отчёты.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933056"/>
            <a:ext cx="3168352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114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579296" cy="5818651"/>
          </a:xfrm>
        </p:spPr>
        <p:txBody>
          <a:bodyPr/>
          <a:lstStyle/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endParaRPr lang="ru-RU" sz="22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сновные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этапы работы с документами: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2DA2BF"/>
              </a:buClr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приёма документов;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2DA2BF"/>
              </a:buClr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на исполнение и исполнение;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2DA2BF"/>
              </a:buClr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регистрация документов и контроль за их исполнением;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2DA2BF"/>
              </a:buClr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отправка документов. 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97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51520" y="281553"/>
            <a:ext cx="8785671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1858 г. было опубликовано «Руководство к наглядному изучению административного порядка течения бумаг в России». Оно даёт яркое представление о порядке исполнения документов в государственных учреждениях царской России. Например, в одной из низших инстанций – земском суде – документ в процессе исполнения проходил 26 инстанций, в губернском правлении над документом производилось 54 операции, в департаменте – 34, в совете министра - 45 операций.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7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5530619"/>
          </a:xfrm>
        </p:spPr>
        <p:txBody>
          <a:bodyPr/>
          <a:lstStyle/>
          <a:p>
            <a:pPr marL="0" lvl="0" indent="45720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Порядок составления документов и оформления реквизитов документов каждой разновидности зависел не столько от назначения документа, сколько от инстанции государственного управления, куда он посылался. Поэтому одна и та же разновидность документа имела разные варианты оформления реквизитов.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19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документы стали изготавливаться на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бланках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Бланком назывался лист в левом верхнем углу которого делались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«бланковые надписи»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наименование ведомства, учреждения, структурной части учреждения, от которой исходил документ, дата отправления документа, номер его по журналу исходящих документов, заголовок документу. Бланки в начале были рукописными, а вскоре их сменили типографские бланки и штампы с бланковыми надписями.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исполнительном делопроизводстве особым этапом объявлялась ревизия дел, 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т.е. проверка исполнения документов. </a:t>
            </a:r>
            <a:endParaRPr lang="ru-RU" sz="20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9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ревизии дел должно было проверяться: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порядке ли дела содержатся;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верно ли составляются им заглавия;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 ли медленности в делопроизводстве;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SzPts val="800"/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задерживается ли окончание дела требованием таких справок, в которых нет существенной надобности.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исполнительном делопроизводстве устанавливается более чёткая организация хранения документов.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признаком группировки документов в дела оставался предметно-вопросный; корреспондентский и географический признаки применялись при формировании дел с перепиской. По номинальному и авторскому признакам группировались внутренние документы.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8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9512" y="309139"/>
            <a:ext cx="84948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14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714375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РОССИЙСКИЕ ТЕХНОЛОГИИ ДЕЛОПРОИЗВОДСТВА В ХХ ВЕКЕ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Современные российские технологии делопроизводства развивались постепенно.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Интересные и перспективные разработки проблем делопроизводства велись в Государственном институте техники управления (1926 г.).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Предлагаемая новая система делопроизводства основывалась на общих принципах: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Tx/>
              <a:buSzTx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организация делопроизводства должна быть единой для всего учреждения;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Tx/>
              <a:buSzTx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регистрация документов должна быть однократной и производиться в самой упрощённой форме;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Tx/>
              <a:buSzTx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отказ, где возможно, от регистрации вообще;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Tx/>
              <a:buSzTx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число инстанций, через которые проходит каждый документ, сокращается до минимума;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Tx/>
              <a:buSzTx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справочная работа обеспечивается с наименьшей затратой времени;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Tx/>
              <a:buSzTx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наблюдение, руководство и ответственность за постановку делопроизводства возлагается на определённое лицо.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29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7951" y="181961"/>
            <a:ext cx="8640514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1931 г. был издан проект «Общих правил документации и документооборота». В нём был аккумулирован передовой практический опыт, накопленный к тому времени различными ведомствами и организациями, обобщены исследования отечественных и зарубежных учёных.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 1941 г. собирается первое межотраслевое совещание по оргтехнике.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Однако вопросы, рассматриваемые на этом совещании, реально были воплощены в жизнь спустя почти 20 лет, в 1960 г.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257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1973 г. были одобрены «Основные положения Единой государственной системы делопроизводства». Документ был комплексным и включал не только вопросы делопроизводства, но и содержал рекомендации по научной организации труда служащих, структуре делопроизводственных служб и их техническому оснащению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0500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602627"/>
          </a:xfrm>
        </p:spPr>
        <p:txBody>
          <a:bodyPr/>
          <a:lstStyle/>
          <a:p>
            <a:pPr marL="0" lvl="0" indent="45720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 конце 1980-х гг. государственным стандартом вводится технология централизованного контроля за составом создаваемых документов путём внесения их в табель форм, утверждаемый руководителем организации.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484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3356992"/>
            <a:ext cx="7772400" cy="1829761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5720" y="0"/>
            <a:ext cx="864096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1. РАЗВИТИЕ ДЕЛОПРОИЗВОДСТВА И ТРЕБОВАНИЙ К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ДОКУМЕНТАМ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Приказное делопроизводство</a:t>
            </a:r>
            <a:endParaRPr lang="ru-RU" sz="28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Коллежское делопроизводство</a:t>
            </a:r>
            <a:endParaRPr lang="ru-RU" sz="28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Исполнительное делопроизводство</a:t>
            </a:r>
            <a:endParaRPr lang="ru-RU" sz="28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Российские технологии делопроизводства в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ХХ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веке	</a:t>
            </a:r>
            <a:endParaRPr lang="ru-RU" sz="28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080674"/>
            <a:ext cx="1971675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114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23527" y="980873"/>
            <a:ext cx="8496945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1988 г. была утверждена «Государственная система документационного обеспечения управления, основные положения. Общие требования к документам и службам документационного обеспечения», которая до настоящего времени остаётся основным нормативным документом по организации делопроизводства в России.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14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85000" lnSpcReduction="1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Традиционная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российская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 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ХХ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веке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процессов ДОУ (делопроизводства) имеет следующие особенности: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четко выраженный вертикальный характер движения документов (руководитель – исполнитель – руководитель) внутри организации;</a:t>
            </a:r>
            <a:endParaRPr lang="ru-RU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отслеживание всего комплекса работ с документами в регистрационных журналах, куда заносятся все сведения о документах, их перемещениях, резолюциях начальства и т.д.;</a:t>
            </a:r>
            <a:endParaRPr lang="ru-RU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ведение централизованных регистрационно-контрольных и отчетных массивов (файлов, картотек, журналов);</a:t>
            </a:r>
            <a:endParaRPr lang="ru-RU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0283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Autofit/>
          </a:bodyPr>
          <a:lstStyle/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r>
              <a:rPr lang="ru-RU" sz="2800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обеспечения единого порядка обработки документов предусматривается создание специализированных служб;</a:t>
            </a:r>
            <a:endParaRPr lang="ru-RU" sz="2800" u="sng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r>
              <a:rPr lang="ru-RU" sz="2800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относительно небольшое разнообразие процессов делопроизводства и документооборота, их высокая степень стандартизации;</a:t>
            </a:r>
            <a:endParaRPr lang="ru-RU" sz="2800" u="sng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r>
              <a:rPr lang="ru-RU" sz="2800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основы технологии делопроизводства закреплены в государственных нормативно-методических документах.</a:t>
            </a:r>
            <a:endParaRPr lang="ru-RU" sz="2800" u="sng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118200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проблема данной технологии – централизованное оперативное отслеживание движения документов, т.к. эта технология требует как получения современной информации, так и ведения объемных регистрационно-контрольных картотек.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01008"/>
            <a:ext cx="4383784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72817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особенностям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западной технологии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процессов ДОУ (делопроизводства) можно отнести следующие: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tabLst>
                <a:tab pos="810260" algn="l"/>
                <a:tab pos="1304925" algn="l"/>
              </a:tabLs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движения документов преимущественно горизонтальный, с правом подписи документов, направляемых должностному лицу, имеющему равный статус;</a:t>
            </a:r>
            <a:endParaRPr lang="ru-RU" sz="20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tabLst>
                <a:tab pos="810260" algn="l"/>
                <a:tab pos="1304925" algn="l"/>
              </a:tabLs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обработка получаемой корреспонденции предусматривает возможность попадания документа сразу к непосредственному исполнителю, минуя руководство;</a:t>
            </a:r>
            <a:endParaRPr lang="ru-RU" sz="20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tabLst>
                <a:tab pos="810260" algn="l"/>
                <a:tab pos="1304925" algn="l"/>
              </a:tabLs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регистрация документов производится непосредственными исполнителями (поручатель и исполнитель ведут собственные журналы), некоторые виды документов вообще не регистрируются</a:t>
            </a:r>
            <a:r>
              <a:rPr lang="ru-RU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3858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602627"/>
          </a:xfrm>
        </p:spPr>
        <p:txBody>
          <a:bodyPr>
            <a:normAutofit fontScale="77500" lnSpcReduction="20000"/>
          </a:bodyPr>
          <a:lstStyle/>
          <a:p>
            <a:pPr marL="0" lvl="0" indent="0" algn="just">
              <a:lnSpc>
                <a:spcPct val="150000"/>
              </a:lnSpc>
              <a:buClr>
                <a:srgbClr val="2DA2BF"/>
              </a:buClr>
              <a:buNone/>
              <a:tabLst>
                <a:tab pos="810260" algn="l"/>
                <a:tab pos="1304925" algn="l"/>
              </a:tabLst>
            </a:pP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lang="ru-RU" sz="2800" b="1" u="sng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800" b="1" u="sng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централизованного (в рамках всей организации) контроля;</a:t>
            </a:r>
            <a:endParaRPr lang="ru-RU" sz="2800" b="1" u="sng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Clr>
                <a:srgbClr val="2DA2BF"/>
              </a:buClr>
              <a:buNone/>
              <a:tabLst>
                <a:tab pos="810260" algn="l"/>
                <a:tab pos="900430" algn="l"/>
                <a:tab pos="1304925" algn="l"/>
                <a:tab pos="1350645" algn="l"/>
              </a:tabLst>
            </a:pPr>
            <a:r>
              <a:rPr lang="ru-RU" sz="28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до </a:t>
            </a:r>
            <a:r>
              <a:rPr lang="ru-RU" sz="28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согласования проекта документа с высшей должностной инстанцией проект содержит все варианты правки, перепечатка и подписание одобренного варианта становится технической операцией и может исполняться без участия исполнителя;</a:t>
            </a:r>
            <a:endParaRPr lang="ru-RU" sz="2800" b="1" u="sng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Clr>
                <a:srgbClr val="2DA2BF"/>
              </a:buClr>
              <a:buNone/>
              <a:tabLst>
                <a:tab pos="810260" algn="l"/>
                <a:tab pos="1304925" algn="l"/>
              </a:tabLst>
            </a:pPr>
            <a:r>
              <a:rPr lang="ru-RU" sz="28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широкое </a:t>
            </a:r>
            <a:r>
              <a:rPr lang="ru-RU" sz="28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бланков с рукописным внесением переменной информации;</a:t>
            </a:r>
            <a:endParaRPr lang="ru-RU" sz="2800" b="1" u="sng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Clr>
                <a:srgbClr val="2DA2BF"/>
              </a:buClr>
              <a:buNone/>
              <a:tabLst>
                <a:tab pos="810260" algn="l"/>
                <a:tab pos="1304925" algn="l"/>
              </a:tabLst>
            </a:pPr>
            <a:r>
              <a:rPr lang="ru-RU" sz="28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7.использование </a:t>
            </a:r>
            <a:r>
              <a:rPr lang="ru-RU" sz="28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пакетов бланков на цветной бумаге, что практически исключает неправильное </a:t>
            </a:r>
            <a:r>
              <a:rPr lang="ru-RU" sz="2800" b="1" u="sng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адресование</a:t>
            </a:r>
            <a:r>
              <a:rPr lang="ru-RU" sz="28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каждого экземпляра;</a:t>
            </a:r>
            <a:endParaRPr lang="ru-RU" sz="2800" b="1" u="sng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1434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548680"/>
            <a:ext cx="8507288" cy="560262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Clr>
                <a:srgbClr val="2DA2BF"/>
              </a:buClr>
              <a:buNone/>
              <a:tabLst>
                <a:tab pos="810260" algn="l"/>
                <a:tab pos="1304925" algn="l"/>
              </a:tabLst>
            </a:pPr>
            <a:r>
              <a:rPr lang="ru-RU" sz="2400" b="1" u="sng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 в </a:t>
            </a:r>
            <a:r>
              <a:rPr lang="ru-RU" sz="2400" b="1" u="sng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иерархических системах управления руководитель каждого уровня имеет должностные обязанности по самостоятельной личной подготовке ряда документов, в основном отчетного и распорядительного характера;</a:t>
            </a:r>
            <a:endParaRPr lang="ru-RU" sz="2400" b="1" u="sng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Clr>
                <a:srgbClr val="2DA2BF"/>
              </a:buClr>
              <a:buNone/>
              <a:tabLst>
                <a:tab pos="810260" algn="l"/>
                <a:tab pos="1304925" algn="l"/>
              </a:tabLst>
            </a:pPr>
            <a:r>
              <a:rPr lang="ru-RU" sz="24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специализированных </a:t>
            </a:r>
            <a:r>
              <a:rPr lang="ru-RU" sz="24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подразделений, занимающихся делопроизводством, как правило, не создается;</a:t>
            </a:r>
            <a:endParaRPr lang="ru-RU" sz="2400" b="1" u="sng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Clr>
                <a:srgbClr val="2DA2BF"/>
              </a:buClr>
              <a:buNone/>
              <a:tabLst>
                <a:tab pos="810260" algn="l"/>
                <a:tab pos="1304925" algn="l"/>
              </a:tabLst>
            </a:pPr>
            <a:r>
              <a:rPr lang="ru-RU" sz="24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в </a:t>
            </a:r>
            <a:r>
              <a:rPr lang="ru-RU" sz="24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обязанности секретаря входит хранение локального архива руководителя (в подлинниках или копиях документов).</a:t>
            </a:r>
            <a:endParaRPr lang="ru-RU" sz="2400" b="1" u="sng" dirty="0">
              <a:solidFill>
                <a:prstClr val="black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lvl="0">
              <a:buClr>
                <a:srgbClr val="2DA2BF"/>
              </a:buClr>
            </a:pP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0029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Внедрение в офисы новых информационных технологий в общегосударственном масштабе связывалось не с комплексным совершенствованием ДОУ, а с планами создания автоматизированных систем управления (АСУ) и проектом подготовки Общегосударственной автоматизированной системы сбора и обработки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информации (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ОГАС)  для учета, планирования и управления народным хозяйством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подгонки под них делопроизводства.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3244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458611"/>
          </a:xfrm>
        </p:spPr>
        <p:txBody>
          <a:bodyPr/>
          <a:lstStyle/>
          <a:p>
            <a:pPr lvl="0" indent="457200" algn="just">
              <a:lnSpc>
                <a:spcPct val="150000"/>
              </a:lnSpc>
              <a:buClr>
                <a:srgbClr val="2DA2BF"/>
              </a:buClr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 ОГАС была в 1980-х гг. реализована в народном хозяйстве лишь частично. В 1990-х гг. та же участь постигла и концепцию информатизации нашего общества. Существенная разница заключается в том, что идеи ОГАС были хотя бы частично реализованы, а последняя концепция до настоящего времени даже окончательно не сформулирована. Отсутствие стройной теории и четкой программы информатизации сдерживают решение прикладных вопросов.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3986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/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 наглядно отставание в технологиях ДОУ (делопроизводства) выявилось в 1980-1990-е гг., когда теоретические изыскания в области кибернетики, математических методов управления, информатики и технической элементной базы привели в ведущих странах к широкой информатизации, внедрению в реальную управленческую деятельность организаций новых технологий, к разработке концепций «безбумажного офиса».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09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480720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Делопроизводство 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отрасль деятельности, которая обеспечивает документирование и организацию работы с документами.</a:t>
            </a:r>
            <a:endParaRPr lang="ru-RU" sz="20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Делопроизводство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является основой отношений отдельных людей и коллективов. Рыночные экономические отношения только усилили роль документа в обществе. И как бы не были насыщены предприятия техникой, началом и итогом оформления всех хозяйственных операций остаётся документ.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26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9321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7488832" cy="5616624"/>
          </a:xfrm>
        </p:spPr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  <a:tabLst>
                <a:tab pos="685800" algn="l"/>
              </a:tabLs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ПРИКАЗНОЕ ДЕЛОПРОИЗВОДСТВО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ранних стадиях развития Древнерусского государства и в период феодальной раздробленности (до конца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XV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в.) государственных учреждений ещё не существовало. Становлению учреждений и системы делопроизводства в них предшествовал период возникновения и развития документирования, т.е. документационного оформления, явлений частной и общественной жизни людей. Управленческие функции выполняли чаще всего отдельные должностные лица или органы, осуществляющие свою деятельность либо вообще без сотрудников, либо с очень ограниченным штатом чиновников.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4581128"/>
            <a:ext cx="2105025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16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письменные документы, дошедшие до нашего времени, данные, полученные археологами и лингвистами, показываю, что уже в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веке в Древнерусском государстве была культура написания документов (договоры с Византией).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этот период в основном документируются правовые отношения, создаются жалованные и вкладные грамоты, завещания. Тогда же возникают и достаточно крупные, ещё не разделённые на документные архивы и книжные библиотеки, собрания письменных материалов.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увеличением числа создаваемых документов обозначились и места для наиболее безопасного их хранения (обычно центральные храмы). Часто само хранение документов в храме придавало им требуемую юридическую силу.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05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180528" y="10652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Накопление традиций в сфере документирования вело к формированию круга профессиональных специалистов в области создания и обработки документов. Первоначально их состав пополнялся за счёт церковных псаломщиков и диаконов.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Древнерусском государстве выработалась и процедура отмены юридической силы документов. Материалы вынимались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ларником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уничтожались в присутствии свидетелей.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образованием центрального государства, центром которого стало Московское княжество, начинает складываться аппарат государственного управления. Одновременно на основе обычаев формируется система документационного обеспечения этого аппарата.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941168"/>
            <a:ext cx="1978521" cy="1817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6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Высшим государственным учреждением стала Боярская Дума.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целом управленческий аппарат того времени носил название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«приказные избы»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«приказы»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формировались под практические потребности по разрешению отдельных вопросов государственного управления.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Поэтому период становления и развития государственного делопроизводства с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XV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вв. принято называть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приказным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01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80720"/>
          </a:xfrm>
        </p:spPr>
        <p:txBody>
          <a:bodyPr/>
          <a:lstStyle/>
          <a:p>
            <a:pPr indent="457200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Процедура подготовки документов в приказном делопроизводстве включала следующие основные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этапы: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9144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поступление документа на рассмотрение;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9144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дела к «докладу»;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9144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рассмотрение и решение дела;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  <a:tabLst>
                <a:tab pos="9144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оформление документа, содержащего решение.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23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5237</TotalTime>
  <Words>2117</Words>
  <Application>Microsoft Office PowerPoint</Application>
  <PresentationFormat>Экран (4:3)</PresentationFormat>
  <Paragraphs>118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Открытая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Марина</cp:lastModifiedBy>
  <cp:revision>57</cp:revision>
  <dcterms:created xsi:type="dcterms:W3CDTF">2014-04-21T11:00:57Z</dcterms:created>
  <dcterms:modified xsi:type="dcterms:W3CDTF">2021-09-02T19:08:43Z</dcterms:modified>
</cp:coreProperties>
</file>